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Oswald" panose="020B0604020202020204" charset="0"/>
      <p:regular r:id="rId17"/>
      <p:bold r:id="rId18"/>
    </p:embeddedFont>
    <p:embeddedFont>
      <p:font typeface="Average" panose="020B0604020202020204"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18310820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37067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31623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76476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75305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98415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48856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45273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046991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17577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35880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31454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09427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74527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30080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14" name="Shape 14"/>
          <p:cNvSpPr txBox="1">
            <a:spLocks noGrp="1"/>
          </p:cNvSpPr>
          <p:nvPr>
            <p:ph type="ctrTitle"/>
          </p:nvPr>
        </p:nvSpPr>
        <p:spPr>
          <a:xfrm>
            <a:off x="671257" y="990800"/>
            <a:ext cx="7801500" cy="17301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3" name="Shape 43"/>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Missouri"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Confederate_Fla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1.gif"/><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671257" y="990800"/>
            <a:ext cx="7801500" cy="1730100"/>
          </a:xfrm>
          <a:prstGeom prst="rect">
            <a:avLst/>
          </a:prstGeom>
        </p:spPr>
        <p:txBody>
          <a:bodyPr lIns="91425" tIns="91425" rIns="91425" bIns="91425" anchor="b" anchorCtr="0">
            <a:noAutofit/>
          </a:bodyPr>
          <a:lstStyle/>
          <a:p>
            <a:pPr lvl="0" rtl="0">
              <a:spcBef>
                <a:spcPts val="0"/>
              </a:spcBef>
              <a:buNone/>
            </a:pPr>
            <a:r>
              <a:rPr lang="en"/>
              <a:t>Ideas, Beliefs, and Culture of the Modern Era</a:t>
            </a:r>
          </a:p>
        </p:txBody>
      </p:sp>
      <p:sp>
        <p:nvSpPr>
          <p:cNvPr id="60" name="Shape 60"/>
          <p:cNvSpPr txBox="1">
            <a:spLocks noGrp="1"/>
          </p:cNvSpPr>
          <p:nvPr>
            <p:ph type="subTitle" idx="1"/>
          </p:nvPr>
        </p:nvSpPr>
        <p:spPr>
          <a:xfrm>
            <a:off x="311700" y="3189600"/>
            <a:ext cx="8520600" cy="792600"/>
          </a:xfrm>
          <a:prstGeom prst="rect">
            <a:avLst/>
          </a:prstGeom>
        </p:spPr>
        <p:txBody>
          <a:bodyPr lIns="91425" tIns="91425" rIns="91425" bIns="91425" anchor="t" anchorCtr="0">
            <a:noAutofit/>
          </a:bodyPr>
          <a:lstStyle/>
          <a:p>
            <a:pPr lvl="0">
              <a:spcBef>
                <a:spcPts val="0"/>
              </a:spcBef>
              <a:buNone/>
            </a:pPr>
            <a:r>
              <a:rPr lang="en"/>
              <a:t>Meghan Bradley, Val Bogachev, Matt Franks, Dylan Peniston, Nuri Ha, and Mikaila Harper</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C1130"/>
        </a:solidFill>
        <a:effectLst/>
      </p:bgPr>
    </p:bg>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LAWRENCE VS TEXAS</a:t>
            </a:r>
          </a:p>
        </p:txBody>
      </p:sp>
      <p:sp>
        <p:nvSpPr>
          <p:cNvPr id="133" name="Shape 13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81000" rtl="0">
              <a:spcBef>
                <a:spcPts val="0"/>
              </a:spcBef>
              <a:buSzPct val="100000"/>
            </a:pPr>
            <a:r>
              <a:rPr lang="en" sz="2400"/>
              <a:t>Landmark Supreme Court Decision in 2003 </a:t>
            </a:r>
          </a:p>
          <a:p>
            <a:pPr marL="457200" lvl="0" indent="-381000" rtl="0">
              <a:spcBef>
                <a:spcPts val="0"/>
              </a:spcBef>
              <a:buSzPct val="100000"/>
            </a:pPr>
            <a:r>
              <a:rPr lang="en" sz="2400"/>
              <a:t>Overturned Bowers v. Hardwick</a:t>
            </a:r>
          </a:p>
          <a:p>
            <a:pPr marL="457200" lvl="0" indent="-381000">
              <a:spcBef>
                <a:spcPts val="0"/>
              </a:spcBef>
              <a:buSzPct val="100000"/>
            </a:pPr>
            <a:r>
              <a:rPr lang="en" sz="2400"/>
              <a:t>Made same-sex sexual activity legal</a:t>
            </a:r>
          </a:p>
        </p:txBody>
      </p:sp>
      <p:pic>
        <p:nvPicPr>
          <p:cNvPr id="134" name="Shape 134"/>
          <p:cNvPicPr preferRelativeResize="0"/>
          <p:nvPr/>
        </p:nvPicPr>
        <p:blipFill>
          <a:blip r:embed="rId3">
            <a:alphaModFix/>
          </a:blip>
          <a:stretch>
            <a:fillRect/>
          </a:stretch>
        </p:blipFill>
        <p:spPr>
          <a:xfrm rot="-481406">
            <a:off x="4928321" y="2427443"/>
            <a:ext cx="3848231" cy="2268237"/>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“War on Terror”</a:t>
            </a:r>
          </a:p>
        </p:txBody>
      </p:sp>
      <p:sp>
        <p:nvSpPr>
          <p:cNvPr id="140" name="Shape 140"/>
          <p:cNvSpPr txBox="1">
            <a:spLocks noGrp="1"/>
          </p:cNvSpPr>
          <p:nvPr>
            <p:ph type="body" idx="1"/>
          </p:nvPr>
        </p:nvSpPr>
        <p:spPr>
          <a:xfrm>
            <a:off x="198725" y="1017725"/>
            <a:ext cx="8520600" cy="3416400"/>
          </a:xfrm>
          <a:prstGeom prst="rect">
            <a:avLst/>
          </a:prstGeom>
        </p:spPr>
        <p:txBody>
          <a:bodyPr lIns="91425" tIns="91425" rIns="91425" bIns="91425" anchor="t" anchorCtr="0">
            <a:noAutofit/>
          </a:bodyPr>
          <a:lstStyle/>
          <a:p>
            <a:pPr lvl="0" rtl="0">
              <a:lnSpc>
                <a:spcPct val="200000"/>
              </a:lnSpc>
              <a:spcBef>
                <a:spcPts val="0"/>
              </a:spcBef>
              <a:buNone/>
            </a:pPr>
            <a:r>
              <a:rPr lang="en" sz="1600" b="1"/>
              <a:t>Following the September 11, 2001 attacks</a:t>
            </a:r>
          </a:p>
          <a:p>
            <a:pPr marL="914400" lvl="0" indent="-330200" rtl="0">
              <a:lnSpc>
                <a:spcPct val="200000"/>
              </a:lnSpc>
              <a:spcBef>
                <a:spcPts val="0"/>
              </a:spcBef>
              <a:buSzPct val="100000"/>
            </a:pPr>
            <a:r>
              <a:rPr lang="en" sz="1600" b="1"/>
              <a:t>Strengthened relationship between the government and the citizens</a:t>
            </a:r>
          </a:p>
          <a:p>
            <a:pPr marL="914400" lvl="0" indent="-330200" rtl="0">
              <a:lnSpc>
                <a:spcPct val="200000"/>
              </a:lnSpc>
              <a:spcBef>
                <a:spcPts val="0"/>
              </a:spcBef>
              <a:buSzPct val="100000"/>
            </a:pPr>
            <a:r>
              <a:rPr lang="en" sz="1600" b="1"/>
              <a:t>Shift from inclusiveness to distanced with other countries</a:t>
            </a:r>
          </a:p>
          <a:p>
            <a:pPr marL="914400" lvl="0" indent="-330200" rtl="0">
              <a:lnSpc>
                <a:spcPct val="200000"/>
              </a:lnSpc>
              <a:spcBef>
                <a:spcPts val="0"/>
              </a:spcBef>
              <a:buSzPct val="100000"/>
            </a:pPr>
            <a:r>
              <a:rPr lang="en" sz="1600" b="1"/>
              <a:t> Protect the nation</a:t>
            </a:r>
          </a:p>
          <a:p>
            <a:pPr marL="1828800" lvl="1" indent="-330200" rtl="0">
              <a:lnSpc>
                <a:spcPct val="200000"/>
              </a:lnSpc>
              <a:spcBef>
                <a:spcPts val="0"/>
              </a:spcBef>
              <a:buSzPct val="100000"/>
            </a:pPr>
            <a:r>
              <a:rPr lang="en" sz="1600" b="1"/>
              <a:t>New military operations, security legislation, efforts to block the financing of terrorism</a:t>
            </a:r>
          </a:p>
          <a:p>
            <a:pPr marL="1371600" lvl="0" indent="-330200" rtl="0">
              <a:lnSpc>
                <a:spcPct val="200000"/>
              </a:lnSpc>
              <a:spcBef>
                <a:spcPts val="0"/>
              </a:spcBef>
              <a:buSzPct val="100000"/>
            </a:pPr>
            <a:r>
              <a:rPr lang="en" sz="1600" b="1"/>
              <a:t>“You are either with us or against us” -George W Bush</a:t>
            </a:r>
          </a:p>
          <a:p>
            <a:pPr marL="457200" lvl="0" indent="0">
              <a:spcBef>
                <a:spcPts val="0"/>
              </a:spcBef>
              <a:buNone/>
            </a:pPr>
            <a:endParaRPr/>
          </a:p>
        </p:txBody>
      </p:sp>
      <p:pic>
        <p:nvPicPr>
          <p:cNvPr id="141" name="Shape 141"/>
          <p:cNvPicPr preferRelativeResize="0"/>
          <p:nvPr/>
        </p:nvPicPr>
        <p:blipFill>
          <a:blip r:embed="rId3">
            <a:alphaModFix/>
          </a:blip>
          <a:stretch>
            <a:fillRect/>
          </a:stretch>
        </p:blipFill>
        <p:spPr>
          <a:xfrm>
            <a:off x="4846025" y="164325"/>
            <a:ext cx="2504599" cy="145175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RENEWED EMPHASIS ON MATERIAL SUCCESS </a:t>
            </a:r>
          </a:p>
        </p:txBody>
      </p:sp>
      <p:sp>
        <p:nvSpPr>
          <p:cNvPr id="147" name="Shape 147"/>
          <p:cNvSpPr txBox="1">
            <a:spLocks noGrp="1"/>
          </p:cNvSpPr>
          <p:nvPr>
            <p:ph type="body" idx="1"/>
          </p:nvPr>
        </p:nvSpPr>
        <p:spPr>
          <a:xfrm>
            <a:off x="3710225" y="1302700"/>
            <a:ext cx="3719700" cy="3416400"/>
          </a:xfrm>
          <a:prstGeom prst="rect">
            <a:avLst/>
          </a:prstGeom>
        </p:spPr>
        <p:txBody>
          <a:bodyPr lIns="91425" tIns="91425" rIns="91425" bIns="91425" anchor="t" anchorCtr="0">
            <a:noAutofit/>
          </a:bodyPr>
          <a:lstStyle/>
          <a:p>
            <a:pPr lvl="0" algn="ctr">
              <a:spcBef>
                <a:spcPts val="0"/>
              </a:spcBef>
              <a:buNone/>
            </a:pPr>
            <a:r>
              <a:rPr lang="en"/>
              <a:t>In the 1980s, all aspects of popular culture revolved around the celebration of moneymaking. The upper class and lower class was rising while the middle class was shrinking. The average wealth of the fortune 500’s rose from $230 million to $682 million.</a:t>
            </a:r>
          </a:p>
        </p:txBody>
      </p:sp>
      <p:pic>
        <p:nvPicPr>
          <p:cNvPr id="148" name="Shape 148"/>
          <p:cNvPicPr preferRelativeResize="0"/>
          <p:nvPr/>
        </p:nvPicPr>
        <p:blipFill>
          <a:blip r:embed="rId3">
            <a:alphaModFix/>
          </a:blip>
          <a:stretch>
            <a:fillRect/>
          </a:stretch>
        </p:blipFill>
        <p:spPr>
          <a:xfrm>
            <a:off x="251700" y="1601774"/>
            <a:ext cx="3447799" cy="2232850"/>
          </a:xfrm>
          <a:prstGeom prst="rect">
            <a:avLst/>
          </a:prstGeom>
          <a:noFill/>
          <a:ln>
            <a:noFill/>
          </a:ln>
        </p:spPr>
      </p:pic>
      <p:pic>
        <p:nvPicPr>
          <p:cNvPr id="149" name="Shape 149"/>
          <p:cNvPicPr preferRelativeResize="0"/>
          <p:nvPr/>
        </p:nvPicPr>
        <p:blipFill>
          <a:blip r:embed="rId4">
            <a:alphaModFix/>
          </a:blip>
          <a:stretch>
            <a:fillRect/>
          </a:stretch>
        </p:blipFill>
        <p:spPr>
          <a:xfrm rot="383101">
            <a:off x="7265865" y="1393899"/>
            <a:ext cx="1719872" cy="142847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WEBSTER V REPRODUCTIVE HEALTH SERVICES</a:t>
            </a:r>
          </a:p>
        </p:txBody>
      </p:sp>
      <p:sp>
        <p:nvSpPr>
          <p:cNvPr id="155" name="Shape 155"/>
          <p:cNvSpPr txBox="1">
            <a:spLocks noGrp="1"/>
          </p:cNvSpPr>
          <p:nvPr>
            <p:ph type="body" idx="1"/>
          </p:nvPr>
        </p:nvSpPr>
        <p:spPr>
          <a:xfrm>
            <a:off x="181625" y="1566325"/>
            <a:ext cx="4713600" cy="3416400"/>
          </a:xfrm>
          <a:prstGeom prst="rect">
            <a:avLst/>
          </a:prstGeom>
        </p:spPr>
        <p:txBody>
          <a:bodyPr lIns="91425" tIns="91425" rIns="91425" bIns="91425" anchor="t" anchorCtr="0">
            <a:noAutofit/>
          </a:bodyPr>
          <a:lstStyle/>
          <a:p>
            <a:pPr lvl="0" algn="ctr">
              <a:spcBef>
                <a:spcPts val="0"/>
              </a:spcBef>
              <a:buNone/>
            </a:pPr>
            <a:r>
              <a:rPr lang="en">
                <a:solidFill>
                  <a:srgbClr val="FFFFFF"/>
                </a:solidFill>
              </a:rPr>
              <a:t>A United States Supreme Court decision on July 3, 1989 upholding a</a:t>
            </a:r>
            <a:r>
              <a:rPr lang="en">
                <a:solidFill>
                  <a:srgbClr val="FFFFFF"/>
                </a:solidFill>
                <a:hlinkClick r:id="rId3"/>
              </a:rPr>
              <a:t> Missouri</a:t>
            </a:r>
            <a:r>
              <a:rPr lang="en">
                <a:solidFill>
                  <a:srgbClr val="FFFFFF"/>
                </a:solidFill>
              </a:rPr>
              <a:t> law that imposed restrictions on the use of state funds, facilities, and employees in performing, assisting with, or counseling on abortions.</a:t>
            </a:r>
          </a:p>
        </p:txBody>
      </p:sp>
      <p:pic>
        <p:nvPicPr>
          <p:cNvPr id="156" name="Shape 156"/>
          <p:cNvPicPr preferRelativeResize="0"/>
          <p:nvPr/>
        </p:nvPicPr>
        <p:blipFill>
          <a:blip r:embed="rId4">
            <a:alphaModFix/>
          </a:blip>
          <a:stretch>
            <a:fillRect/>
          </a:stretch>
        </p:blipFill>
        <p:spPr>
          <a:xfrm rot="604419">
            <a:off x="5243338" y="1715434"/>
            <a:ext cx="3445998" cy="1938378"/>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Conclusion</a:t>
            </a:r>
          </a:p>
        </p:txBody>
      </p:sp>
      <p:sp>
        <p:nvSpPr>
          <p:cNvPr id="162" name="Shape 16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en"/>
              <a:t>The centralized theme of </a:t>
            </a:r>
            <a:r>
              <a:rPr lang="en">
                <a:solidFill>
                  <a:schemeClr val="dk1"/>
                </a:solidFill>
              </a:rPr>
              <a:t>Ideas, Beliefs, and Culture of the Modern Era </a:t>
            </a:r>
            <a:r>
              <a:rPr lang="en"/>
              <a:t>is: </a:t>
            </a:r>
          </a:p>
          <a:p>
            <a:pPr lvl="0" rtl="0">
              <a:spcBef>
                <a:spcPts val="0"/>
              </a:spcBef>
              <a:buNone/>
            </a:pPr>
            <a:r>
              <a:rPr lang="en" b="1" u="sng">
                <a:solidFill>
                  <a:srgbClr val="FFFFFF"/>
                </a:solidFill>
              </a:rPr>
              <a:t>Progression and regression depending on the differing viewpoints </a:t>
            </a:r>
          </a:p>
          <a:p>
            <a:pPr marL="457200" lvl="0" indent="-228600" rtl="0">
              <a:spcBef>
                <a:spcPts val="0"/>
              </a:spcBef>
              <a:buClr>
                <a:srgbClr val="FFFFFF"/>
              </a:buClr>
              <a:buChar char="❏"/>
            </a:pPr>
            <a:r>
              <a:rPr lang="en">
                <a:solidFill>
                  <a:srgbClr val="FFFFFF"/>
                </a:solidFill>
              </a:rPr>
              <a:t>Conservatism and Liberalism created two differing viewpoints on the prominent social issues in America at the time.</a:t>
            </a:r>
          </a:p>
          <a:p>
            <a:pPr marL="457200" lvl="0" indent="-228600" rtl="0">
              <a:spcBef>
                <a:spcPts val="0"/>
              </a:spcBef>
              <a:buClr>
                <a:srgbClr val="FFFFFF"/>
              </a:buClr>
              <a:buChar char="❏"/>
            </a:pPr>
            <a:r>
              <a:rPr lang="en">
                <a:solidFill>
                  <a:srgbClr val="FFFFFF"/>
                </a:solidFill>
              </a:rPr>
              <a:t>An increase in discussion regarding homosexuality led to progression in the eyes of the liberals however the conservative association with relgion viewed homosexualtiy as wrong.</a:t>
            </a:r>
          </a:p>
          <a:p>
            <a:pPr marL="457200" lvl="0" indent="-228600" rtl="0">
              <a:spcBef>
                <a:spcPts val="0"/>
              </a:spcBef>
              <a:buClr>
                <a:srgbClr val="FFFFFF"/>
              </a:buClr>
              <a:buChar char="❏"/>
            </a:pPr>
            <a:r>
              <a:rPr lang="en">
                <a:solidFill>
                  <a:srgbClr val="FFFFFF"/>
                </a:solidFill>
              </a:rPr>
              <a:t>The refining of the relationship between government and individual swayed more towards conservative favor, however taboo national discussion involving abortion also forwarded the liberal agenda. </a:t>
            </a:r>
          </a:p>
          <a:p>
            <a:pPr lvl="0">
              <a:spcBef>
                <a:spcPts val="0"/>
              </a:spcBef>
              <a:buNone/>
            </a:pPr>
            <a:endParaRPr b="1" u="sng">
              <a:solidFill>
                <a:srgbClr val="FFFFFF"/>
              </a:solidFil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Setting the Scene</a:t>
            </a:r>
          </a:p>
        </p:txBody>
      </p:sp>
      <p:sp>
        <p:nvSpPr>
          <p:cNvPr id="66" name="Shape 6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lgn="ctr">
              <a:spcBef>
                <a:spcPts val="0"/>
              </a:spcBef>
              <a:buNone/>
            </a:pPr>
            <a:r>
              <a:rPr lang="en"/>
              <a:t>The 1970s were a time of extreme change where standards were challenged, new interests were brought about, and the relationship between the government and the citizens was reshaped, all of these triggering differing reactions from society.</a:t>
            </a:r>
          </a:p>
        </p:txBody>
      </p:sp>
      <p:sp>
        <p:nvSpPr>
          <p:cNvPr id="67" name="Shape 67"/>
          <p:cNvSpPr txBox="1"/>
          <p:nvPr/>
        </p:nvSpPr>
        <p:spPr>
          <a:xfrm>
            <a:off x="1519300" y="3542227"/>
            <a:ext cx="1688700" cy="845700"/>
          </a:xfrm>
          <a:prstGeom prst="rect">
            <a:avLst/>
          </a:prstGeom>
          <a:noFill/>
          <a:ln>
            <a:noFill/>
          </a:ln>
        </p:spPr>
        <p:txBody>
          <a:bodyPr lIns="91425" tIns="91425" rIns="91425" bIns="91425" anchor="t" anchorCtr="0">
            <a:noAutofit/>
          </a:bodyPr>
          <a:lstStyle/>
          <a:p>
            <a:pPr lvl="0">
              <a:spcBef>
                <a:spcPts val="0"/>
              </a:spcBef>
              <a:buNone/>
            </a:pPr>
            <a:r>
              <a:rPr lang="en" sz="1600">
                <a:solidFill>
                  <a:srgbClr val="FFFFFF"/>
                </a:solidFill>
              </a:rPr>
              <a:t>Liberalism versus traditionalism</a:t>
            </a:r>
          </a:p>
        </p:txBody>
      </p:sp>
      <p:pic>
        <p:nvPicPr>
          <p:cNvPr id="68" name="Shape 68"/>
          <p:cNvPicPr preferRelativeResize="0"/>
          <p:nvPr/>
        </p:nvPicPr>
        <p:blipFill rotWithShape="1">
          <a:blip r:embed="rId3">
            <a:alphaModFix/>
          </a:blip>
          <a:srcRect l="8642" t="12195" r="7118" b="11868"/>
          <a:stretch/>
        </p:blipFill>
        <p:spPr>
          <a:xfrm>
            <a:off x="311700" y="3361275"/>
            <a:ext cx="1207599" cy="1207599"/>
          </a:xfrm>
          <a:prstGeom prst="rect">
            <a:avLst/>
          </a:prstGeom>
          <a:noFill/>
          <a:ln>
            <a:noFill/>
          </a:ln>
        </p:spPr>
      </p:pic>
      <p:pic>
        <p:nvPicPr>
          <p:cNvPr id="69" name="Shape 69"/>
          <p:cNvPicPr preferRelativeResize="0"/>
          <p:nvPr/>
        </p:nvPicPr>
        <p:blipFill>
          <a:blip r:embed="rId4">
            <a:alphaModFix/>
          </a:blip>
          <a:stretch>
            <a:fillRect/>
          </a:stretch>
        </p:blipFill>
        <p:spPr>
          <a:xfrm>
            <a:off x="3193825" y="3361275"/>
            <a:ext cx="1207600" cy="1207600"/>
          </a:xfrm>
          <a:prstGeom prst="rect">
            <a:avLst/>
          </a:prstGeom>
          <a:noFill/>
          <a:ln>
            <a:noFill/>
          </a:ln>
        </p:spPr>
      </p:pic>
      <p:sp>
        <p:nvSpPr>
          <p:cNvPr id="70" name="Shape 70"/>
          <p:cNvSpPr txBox="1"/>
          <p:nvPr/>
        </p:nvSpPr>
        <p:spPr>
          <a:xfrm>
            <a:off x="4492537" y="3421175"/>
            <a:ext cx="1799700" cy="1087800"/>
          </a:xfrm>
          <a:prstGeom prst="rect">
            <a:avLst/>
          </a:prstGeom>
          <a:noFill/>
          <a:ln>
            <a:noFill/>
          </a:ln>
        </p:spPr>
        <p:txBody>
          <a:bodyPr lIns="91425" tIns="91425" rIns="91425" bIns="91425" anchor="t" anchorCtr="0">
            <a:noAutofit/>
          </a:bodyPr>
          <a:lstStyle/>
          <a:p>
            <a:pPr lvl="0">
              <a:spcBef>
                <a:spcPts val="0"/>
              </a:spcBef>
              <a:buNone/>
            </a:pPr>
            <a:r>
              <a:rPr lang="en" sz="1600">
                <a:solidFill>
                  <a:srgbClr val="F3F3F3"/>
                </a:solidFill>
              </a:rPr>
              <a:t>An increase in awareness involving homosexuality</a:t>
            </a:r>
          </a:p>
        </p:txBody>
      </p:sp>
      <p:pic>
        <p:nvPicPr>
          <p:cNvPr id="71" name="Shape 71"/>
          <p:cNvPicPr preferRelativeResize="0"/>
          <p:nvPr/>
        </p:nvPicPr>
        <p:blipFill>
          <a:blip r:embed="rId5">
            <a:alphaModFix/>
          </a:blip>
          <a:stretch>
            <a:fillRect/>
          </a:stretch>
        </p:blipFill>
        <p:spPr>
          <a:xfrm>
            <a:off x="6075949" y="3361275"/>
            <a:ext cx="1207600" cy="1207600"/>
          </a:xfrm>
          <a:prstGeom prst="rect">
            <a:avLst/>
          </a:prstGeom>
          <a:noFill/>
          <a:ln>
            <a:noFill/>
          </a:ln>
        </p:spPr>
      </p:pic>
      <p:sp>
        <p:nvSpPr>
          <p:cNvPr id="72" name="Shape 72"/>
          <p:cNvSpPr txBox="1"/>
          <p:nvPr/>
        </p:nvSpPr>
        <p:spPr>
          <a:xfrm>
            <a:off x="7283550" y="3421175"/>
            <a:ext cx="1799700" cy="1087800"/>
          </a:xfrm>
          <a:prstGeom prst="rect">
            <a:avLst/>
          </a:prstGeom>
          <a:noFill/>
          <a:ln>
            <a:noFill/>
          </a:ln>
        </p:spPr>
        <p:txBody>
          <a:bodyPr lIns="91425" tIns="91425" rIns="91425" bIns="91425" anchor="t" anchorCtr="0">
            <a:noAutofit/>
          </a:bodyPr>
          <a:lstStyle/>
          <a:p>
            <a:pPr lvl="0">
              <a:spcBef>
                <a:spcPts val="0"/>
              </a:spcBef>
              <a:buNone/>
            </a:pPr>
            <a:r>
              <a:rPr lang="en" sz="1600">
                <a:solidFill>
                  <a:srgbClr val="D9D9D9"/>
                </a:solidFill>
              </a:rPr>
              <a:t>Refining in the Government and individuals relationship</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PAT BUCHANAN DECLARES “CULTURE WAR”</a:t>
            </a:r>
          </a:p>
        </p:txBody>
      </p:sp>
      <p:sp>
        <p:nvSpPr>
          <p:cNvPr id="78" name="Shape 78"/>
          <p:cNvSpPr txBox="1">
            <a:spLocks noGrp="1"/>
          </p:cNvSpPr>
          <p:nvPr>
            <p:ph type="body" idx="1"/>
          </p:nvPr>
        </p:nvSpPr>
        <p:spPr>
          <a:xfrm>
            <a:off x="311700" y="928850"/>
            <a:ext cx="8520600" cy="3416400"/>
          </a:xfrm>
          <a:prstGeom prst="rect">
            <a:avLst/>
          </a:prstGeom>
        </p:spPr>
        <p:txBody>
          <a:bodyPr lIns="91425" tIns="91425" rIns="91425" bIns="91425" anchor="t" anchorCtr="0">
            <a:noAutofit/>
          </a:bodyPr>
          <a:lstStyle/>
          <a:p>
            <a:pPr lvl="0" algn="ctr" rtl="0">
              <a:spcBef>
                <a:spcPts val="0"/>
              </a:spcBef>
              <a:buNone/>
            </a:pPr>
            <a:r>
              <a:rPr lang="en">
                <a:solidFill>
                  <a:srgbClr val="FFFFFF"/>
                </a:solidFill>
              </a:rPr>
              <a:t>"There is a religious war going on in our country for the soul of America. It is a cultural war, as critical to the kind of nation we will one day be as was the Cold War itself." </a:t>
            </a:r>
          </a:p>
          <a:p>
            <a:pPr lvl="0" algn="ctr" rtl="0">
              <a:spcBef>
                <a:spcPts val="0"/>
              </a:spcBef>
              <a:buNone/>
            </a:pPr>
            <a:r>
              <a:rPr lang="en">
                <a:solidFill>
                  <a:srgbClr val="FFFFFF"/>
                </a:solidFill>
              </a:rPr>
              <a:t>-Pat Buchanan</a:t>
            </a:r>
          </a:p>
          <a:p>
            <a:pPr lvl="0" algn="ctr" rtl="0">
              <a:spcBef>
                <a:spcPts val="0"/>
              </a:spcBef>
              <a:buNone/>
            </a:pPr>
            <a:r>
              <a:rPr lang="en">
                <a:solidFill>
                  <a:srgbClr val="FFFFFF"/>
                </a:solidFill>
                <a:latin typeface="Arial"/>
                <a:ea typeface="Arial"/>
                <a:cs typeface="Arial"/>
                <a:sym typeface="Arial"/>
              </a:rPr>
              <a:t>Buchanan characterized the conflict as about power over society's definition of right and wrong. He named abortion, sexual orientation and popular culture as major fronts – and mentioned other controversies, including clashes over the</a:t>
            </a:r>
            <a:r>
              <a:rPr lang="en">
                <a:solidFill>
                  <a:srgbClr val="FFFFFF"/>
                </a:solidFill>
                <a:latin typeface="Arial"/>
                <a:ea typeface="Arial"/>
                <a:cs typeface="Arial"/>
                <a:sym typeface="Arial"/>
                <a:hlinkClick r:id="rId3"/>
              </a:rPr>
              <a:t> Confederate Flag</a:t>
            </a:r>
            <a:r>
              <a:rPr lang="en">
                <a:solidFill>
                  <a:srgbClr val="FFFFFF"/>
                </a:solidFill>
                <a:latin typeface="Arial"/>
                <a:ea typeface="Arial"/>
                <a:cs typeface="Arial"/>
                <a:sym typeface="Arial"/>
              </a:rPr>
              <a:t>, Christmas and taxpayer-funded art.</a:t>
            </a:r>
          </a:p>
        </p:txBody>
      </p:sp>
      <p:pic>
        <p:nvPicPr>
          <p:cNvPr id="79" name="Shape 79"/>
          <p:cNvPicPr preferRelativeResize="0"/>
          <p:nvPr/>
        </p:nvPicPr>
        <p:blipFill>
          <a:blip r:embed="rId4">
            <a:alphaModFix/>
          </a:blip>
          <a:stretch>
            <a:fillRect/>
          </a:stretch>
        </p:blipFill>
        <p:spPr>
          <a:xfrm>
            <a:off x="216200" y="3329624"/>
            <a:ext cx="1237400" cy="171999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WTO PROTESTS </a:t>
            </a:r>
          </a:p>
        </p:txBody>
      </p:sp>
      <p:sp>
        <p:nvSpPr>
          <p:cNvPr id="85" name="Shape 8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81000" rtl="0">
              <a:spcBef>
                <a:spcPts val="0"/>
              </a:spcBef>
              <a:buSzPct val="100000"/>
            </a:pPr>
            <a:r>
              <a:rPr lang="en" sz="2400"/>
              <a:t>Global Trade Negotiations in 1999</a:t>
            </a:r>
          </a:p>
          <a:p>
            <a:pPr marL="457200" lvl="0" indent="-381000" rtl="0">
              <a:spcBef>
                <a:spcPts val="0"/>
              </a:spcBef>
              <a:buSzPct val="100000"/>
            </a:pPr>
            <a:r>
              <a:rPr lang="en" sz="2400"/>
              <a:t>40,000 protesters showed up</a:t>
            </a:r>
          </a:p>
          <a:p>
            <a:pPr marL="457200" lvl="0" indent="-381000" rtl="0">
              <a:spcBef>
                <a:spcPts val="0"/>
              </a:spcBef>
              <a:buSzPct val="100000"/>
            </a:pPr>
            <a:r>
              <a:rPr lang="en" sz="2400"/>
              <a:t>Protested globalization of companies and deregulation of markets</a:t>
            </a:r>
          </a:p>
        </p:txBody>
      </p:sp>
      <p:pic>
        <p:nvPicPr>
          <p:cNvPr id="86" name="Shape 86"/>
          <p:cNvPicPr preferRelativeResize="0"/>
          <p:nvPr/>
        </p:nvPicPr>
        <p:blipFill>
          <a:blip r:embed="rId3">
            <a:alphaModFix/>
          </a:blip>
          <a:stretch>
            <a:fillRect/>
          </a:stretch>
        </p:blipFill>
        <p:spPr>
          <a:xfrm>
            <a:off x="4101035" y="2528875"/>
            <a:ext cx="4066864" cy="2467225"/>
          </a:xfrm>
          <a:prstGeom prst="rect">
            <a:avLst/>
          </a:prstGeom>
          <a:noFill/>
          <a:ln>
            <a:noFill/>
          </a:ln>
        </p:spPr>
      </p:pic>
      <p:pic>
        <p:nvPicPr>
          <p:cNvPr id="87" name="Shape 87"/>
          <p:cNvPicPr preferRelativeResize="0"/>
          <p:nvPr/>
        </p:nvPicPr>
        <p:blipFill>
          <a:blip r:embed="rId4">
            <a:alphaModFix/>
          </a:blip>
          <a:stretch>
            <a:fillRect/>
          </a:stretch>
        </p:blipFill>
        <p:spPr>
          <a:xfrm rot="-281353">
            <a:off x="2176350" y="2507674"/>
            <a:ext cx="1579250" cy="236887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END OF AFFIRMATIVE ACTION </a:t>
            </a:r>
          </a:p>
        </p:txBody>
      </p:sp>
      <p:sp>
        <p:nvSpPr>
          <p:cNvPr id="93" name="Shape 93"/>
          <p:cNvSpPr txBox="1">
            <a:spLocks noGrp="1"/>
          </p:cNvSpPr>
          <p:nvPr>
            <p:ph type="body" idx="1"/>
          </p:nvPr>
        </p:nvSpPr>
        <p:spPr>
          <a:xfrm>
            <a:off x="70950" y="1152475"/>
            <a:ext cx="8761200" cy="3416400"/>
          </a:xfrm>
          <a:prstGeom prst="rect">
            <a:avLst/>
          </a:prstGeom>
        </p:spPr>
        <p:txBody>
          <a:bodyPr lIns="91425" tIns="91425" rIns="91425" bIns="91425" anchor="t" anchorCtr="0">
            <a:noAutofit/>
          </a:bodyPr>
          <a:lstStyle/>
          <a:p>
            <a:pPr lvl="0" algn="ctr" rtl="0">
              <a:spcBef>
                <a:spcPts val="0"/>
              </a:spcBef>
              <a:buNone/>
            </a:pPr>
            <a:r>
              <a:rPr lang="en">
                <a:solidFill>
                  <a:srgbClr val="FFFFFF"/>
                </a:solidFill>
              </a:rPr>
              <a:t>On November 5, 1996</a:t>
            </a:r>
          </a:p>
          <a:p>
            <a:pPr lvl="0" algn="ctr" rtl="0">
              <a:spcBef>
                <a:spcPts val="0"/>
              </a:spcBef>
              <a:buNone/>
            </a:pPr>
            <a:r>
              <a:rPr lang="en">
                <a:solidFill>
                  <a:srgbClr val="FFFFFF"/>
                </a:solidFill>
              </a:rPr>
              <a:t>Proposition 209 amended the California Constitution, </a:t>
            </a:r>
          </a:p>
          <a:p>
            <a:pPr lvl="0" algn="ctr" rtl="0">
              <a:spcBef>
                <a:spcPts val="0"/>
              </a:spcBef>
              <a:buNone/>
            </a:pPr>
            <a:r>
              <a:rPr lang="en">
                <a:solidFill>
                  <a:srgbClr val="FFFFFF"/>
                </a:solidFill>
              </a:rPr>
              <a:t>prohibiting affirmative action: the discrimination of people based on race, sex, ethnicity</a:t>
            </a:r>
          </a:p>
          <a:p>
            <a:pPr lvl="0" rtl="0">
              <a:spcBef>
                <a:spcPts val="0"/>
              </a:spcBef>
              <a:buNone/>
            </a:pPr>
            <a:endParaRPr/>
          </a:p>
          <a:p>
            <a:pPr lvl="0">
              <a:spcBef>
                <a:spcPts val="0"/>
              </a:spcBef>
              <a:buNone/>
            </a:pPr>
            <a:endParaRPr/>
          </a:p>
        </p:txBody>
      </p:sp>
      <p:pic>
        <p:nvPicPr>
          <p:cNvPr id="94" name="Shape 94"/>
          <p:cNvPicPr preferRelativeResize="0"/>
          <p:nvPr/>
        </p:nvPicPr>
        <p:blipFill>
          <a:blip r:embed="rId3">
            <a:alphaModFix/>
          </a:blip>
          <a:stretch>
            <a:fillRect/>
          </a:stretch>
        </p:blipFill>
        <p:spPr>
          <a:xfrm rot="-468811">
            <a:off x="599992" y="2886856"/>
            <a:ext cx="3047511" cy="1909763"/>
          </a:xfrm>
          <a:prstGeom prst="rect">
            <a:avLst/>
          </a:prstGeom>
          <a:noFill/>
          <a:ln>
            <a:noFill/>
          </a:ln>
        </p:spPr>
      </p:pic>
      <p:pic>
        <p:nvPicPr>
          <p:cNvPr id="95" name="Shape 95"/>
          <p:cNvPicPr preferRelativeResize="0"/>
          <p:nvPr/>
        </p:nvPicPr>
        <p:blipFill>
          <a:blip r:embed="rId4">
            <a:alphaModFix/>
          </a:blip>
          <a:stretch>
            <a:fillRect/>
          </a:stretch>
        </p:blipFill>
        <p:spPr>
          <a:xfrm rot="492995">
            <a:off x="4481155" y="2883549"/>
            <a:ext cx="2871040" cy="1984176"/>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C1130"/>
        </a:solidFill>
        <a:effectLst/>
      </p:bgPr>
    </p:bg>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IMPACT OF AIDS</a:t>
            </a:r>
          </a:p>
        </p:txBody>
      </p:sp>
      <p:sp>
        <p:nvSpPr>
          <p:cNvPr id="101" name="Shape 101"/>
          <p:cNvSpPr txBox="1">
            <a:spLocks noGrp="1"/>
          </p:cNvSpPr>
          <p:nvPr>
            <p:ph type="body" idx="1"/>
          </p:nvPr>
        </p:nvSpPr>
        <p:spPr>
          <a:xfrm>
            <a:off x="2420075" y="1017725"/>
            <a:ext cx="4713600" cy="3416400"/>
          </a:xfrm>
          <a:prstGeom prst="rect">
            <a:avLst/>
          </a:prstGeom>
        </p:spPr>
        <p:txBody>
          <a:bodyPr lIns="91425" tIns="91425" rIns="91425" bIns="91425" anchor="t" anchorCtr="0">
            <a:noAutofit/>
          </a:bodyPr>
          <a:lstStyle/>
          <a:p>
            <a:pPr lvl="0" algn="ctr" rtl="0">
              <a:spcBef>
                <a:spcPts val="0"/>
              </a:spcBef>
              <a:buNone/>
            </a:pPr>
            <a:r>
              <a:rPr lang="en">
                <a:solidFill>
                  <a:srgbClr val="FFFFFF"/>
                </a:solidFill>
              </a:rPr>
              <a:t>An increase in homosexual males becoming sick from rare forms of cancers and pneumonias lead doctors to discovering Acquired Immune Deficiency Syndrome (AIDS). Society began treating them like they had the plague, people wouldn’t hug or even touch those that were infected</a:t>
            </a:r>
            <a:r>
              <a:rPr lang="en"/>
              <a:t>.</a:t>
            </a:r>
          </a:p>
        </p:txBody>
      </p:sp>
      <p:pic>
        <p:nvPicPr>
          <p:cNvPr id="102" name="Shape 102"/>
          <p:cNvPicPr preferRelativeResize="0"/>
          <p:nvPr/>
        </p:nvPicPr>
        <p:blipFill>
          <a:blip r:embed="rId3">
            <a:alphaModFix/>
          </a:blip>
          <a:stretch>
            <a:fillRect/>
          </a:stretch>
        </p:blipFill>
        <p:spPr>
          <a:xfrm>
            <a:off x="7342700" y="370525"/>
            <a:ext cx="1371724" cy="2364624"/>
          </a:xfrm>
          <a:prstGeom prst="rect">
            <a:avLst/>
          </a:prstGeom>
          <a:noFill/>
          <a:ln>
            <a:noFill/>
          </a:ln>
        </p:spPr>
      </p:pic>
      <p:pic>
        <p:nvPicPr>
          <p:cNvPr id="103" name="Shape 103"/>
          <p:cNvPicPr preferRelativeResize="0"/>
          <p:nvPr/>
        </p:nvPicPr>
        <p:blipFill>
          <a:blip r:embed="rId4">
            <a:alphaModFix/>
          </a:blip>
          <a:stretch>
            <a:fillRect/>
          </a:stretch>
        </p:blipFill>
        <p:spPr>
          <a:xfrm rot="-618143">
            <a:off x="213079" y="3084692"/>
            <a:ext cx="2574441" cy="1792165"/>
          </a:xfrm>
          <a:prstGeom prst="rect">
            <a:avLst/>
          </a:prstGeom>
          <a:noFill/>
          <a:ln>
            <a:noFill/>
          </a:ln>
        </p:spPr>
      </p:pic>
      <p:pic>
        <p:nvPicPr>
          <p:cNvPr id="104" name="Shape 104"/>
          <p:cNvPicPr preferRelativeResize="0"/>
          <p:nvPr/>
        </p:nvPicPr>
        <p:blipFill>
          <a:blip r:embed="rId5">
            <a:alphaModFix/>
          </a:blip>
          <a:stretch>
            <a:fillRect/>
          </a:stretch>
        </p:blipFill>
        <p:spPr>
          <a:xfrm rot="380112">
            <a:off x="6212003" y="3196606"/>
            <a:ext cx="2616394" cy="184893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C1130"/>
        </a:solidFill>
        <a:effectLst/>
      </p:bgPr>
    </p:bg>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DEFENSE OF MARRIAGE ACT </a:t>
            </a:r>
          </a:p>
        </p:txBody>
      </p:sp>
      <p:sp>
        <p:nvSpPr>
          <p:cNvPr id="110" name="Shape 110"/>
          <p:cNvSpPr txBox="1">
            <a:spLocks noGrp="1"/>
          </p:cNvSpPr>
          <p:nvPr>
            <p:ph type="body" idx="1"/>
          </p:nvPr>
        </p:nvSpPr>
        <p:spPr>
          <a:xfrm>
            <a:off x="228950" y="1318000"/>
            <a:ext cx="4488900" cy="3416400"/>
          </a:xfrm>
          <a:prstGeom prst="rect">
            <a:avLst/>
          </a:prstGeom>
        </p:spPr>
        <p:txBody>
          <a:bodyPr lIns="91425" tIns="91425" rIns="91425" bIns="91425" anchor="t" anchorCtr="0">
            <a:noAutofit/>
          </a:bodyPr>
          <a:lstStyle/>
          <a:p>
            <a:pPr lvl="0" algn="ctr" rtl="0">
              <a:spcBef>
                <a:spcPts val="0"/>
              </a:spcBef>
              <a:buNone/>
            </a:pPr>
            <a:r>
              <a:rPr lang="en">
                <a:solidFill>
                  <a:srgbClr val="F3F3F3"/>
                </a:solidFill>
              </a:rPr>
              <a:t>In 1996 the U.S. Congress overwhelmingly passed (with the Bill Clinton’s signature) the Defense of Marriage Act defining marriage in federal law as only a legal union between one man and one woman as husband and wife, and the word "spouse" refers only to a person of the opposite sex who is a husband or a wife.</a:t>
            </a:r>
          </a:p>
          <a:p>
            <a:pPr lvl="0">
              <a:spcBef>
                <a:spcPts val="0"/>
              </a:spcBef>
              <a:buNone/>
            </a:pPr>
            <a:endParaRPr/>
          </a:p>
        </p:txBody>
      </p:sp>
      <p:pic>
        <p:nvPicPr>
          <p:cNvPr id="111" name="Shape 111"/>
          <p:cNvPicPr preferRelativeResize="0"/>
          <p:nvPr/>
        </p:nvPicPr>
        <p:blipFill>
          <a:blip r:embed="rId3">
            <a:alphaModFix/>
          </a:blip>
          <a:stretch>
            <a:fillRect/>
          </a:stretch>
        </p:blipFill>
        <p:spPr>
          <a:xfrm rot="342932">
            <a:off x="5000274" y="1017725"/>
            <a:ext cx="3501275" cy="33666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C1130"/>
        </a:solidFill>
        <a:effectLst/>
      </p:bgPr>
    </p:bg>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264400" y="385900"/>
            <a:ext cx="8520600" cy="1054800"/>
          </a:xfrm>
          <a:prstGeom prst="rect">
            <a:avLst/>
          </a:prstGeom>
        </p:spPr>
        <p:txBody>
          <a:bodyPr lIns="91425" tIns="91425" rIns="91425" bIns="91425" anchor="t" anchorCtr="0">
            <a:noAutofit/>
          </a:bodyPr>
          <a:lstStyle/>
          <a:p>
            <a:pPr lvl="0">
              <a:spcBef>
                <a:spcPts val="0"/>
              </a:spcBef>
              <a:buNone/>
            </a:pPr>
            <a:r>
              <a:rPr lang="en"/>
              <a:t>MASSACHUSETTS BECOMES THE FIRST STATE TO LEGALIZE SAME SEX MARRIAGE</a:t>
            </a:r>
          </a:p>
        </p:txBody>
      </p:sp>
      <p:sp>
        <p:nvSpPr>
          <p:cNvPr id="117" name="Shape 117"/>
          <p:cNvSpPr txBox="1">
            <a:spLocks noGrp="1"/>
          </p:cNvSpPr>
          <p:nvPr>
            <p:ph type="body" idx="1"/>
          </p:nvPr>
        </p:nvSpPr>
        <p:spPr>
          <a:xfrm>
            <a:off x="1395775" y="1798550"/>
            <a:ext cx="6159900" cy="2469900"/>
          </a:xfrm>
          <a:prstGeom prst="rect">
            <a:avLst/>
          </a:prstGeom>
        </p:spPr>
        <p:txBody>
          <a:bodyPr lIns="91425" tIns="91425" rIns="91425" bIns="91425" anchor="t" anchorCtr="0">
            <a:noAutofit/>
          </a:bodyPr>
          <a:lstStyle/>
          <a:p>
            <a:pPr lvl="0" algn="ctr" rtl="0">
              <a:lnSpc>
                <a:spcPct val="100000"/>
              </a:lnSpc>
              <a:spcBef>
                <a:spcPts val="0"/>
              </a:spcBef>
              <a:spcAft>
                <a:spcPts val="0"/>
              </a:spcAft>
              <a:buNone/>
            </a:pPr>
            <a:r>
              <a:rPr lang="en">
                <a:solidFill>
                  <a:srgbClr val="FFFFFF"/>
                </a:solidFill>
              </a:rPr>
              <a:t>On November 18 2003 Massachusetts’ Supreme Court</a:t>
            </a:r>
          </a:p>
          <a:p>
            <a:pPr lvl="0" algn="ctr" rtl="0">
              <a:lnSpc>
                <a:spcPct val="100000"/>
              </a:lnSpc>
              <a:spcBef>
                <a:spcPts val="0"/>
              </a:spcBef>
              <a:spcAft>
                <a:spcPts val="0"/>
              </a:spcAft>
              <a:buNone/>
            </a:pPr>
            <a:r>
              <a:rPr lang="en">
                <a:solidFill>
                  <a:srgbClr val="FFFFFF"/>
                </a:solidFill>
              </a:rPr>
              <a:t>ruled that same sex marriage was unconstitutional.</a:t>
            </a:r>
          </a:p>
          <a:p>
            <a:pPr lvl="0" algn="ctr" rtl="0">
              <a:lnSpc>
                <a:spcPct val="100000"/>
              </a:lnSpc>
              <a:spcBef>
                <a:spcPts val="0"/>
              </a:spcBef>
              <a:spcAft>
                <a:spcPts val="0"/>
              </a:spcAft>
              <a:buNone/>
            </a:pPr>
            <a:r>
              <a:rPr lang="en">
                <a:solidFill>
                  <a:srgbClr val="FFFFFF"/>
                </a:solidFill>
              </a:rPr>
              <a:t>Thousands of couples gathered for the stroke </a:t>
            </a:r>
          </a:p>
          <a:p>
            <a:pPr lvl="0" algn="ctr" rtl="0">
              <a:lnSpc>
                <a:spcPct val="100000"/>
              </a:lnSpc>
              <a:spcBef>
                <a:spcPts val="0"/>
              </a:spcBef>
              <a:spcAft>
                <a:spcPts val="0"/>
              </a:spcAft>
              <a:buNone/>
            </a:pPr>
            <a:r>
              <a:rPr lang="en">
                <a:solidFill>
                  <a:srgbClr val="FFFFFF"/>
                </a:solidFill>
              </a:rPr>
              <a:t>of midnight when marriage </a:t>
            </a:r>
          </a:p>
          <a:p>
            <a:pPr lvl="0" algn="ctr" rtl="0">
              <a:lnSpc>
                <a:spcPct val="100000"/>
              </a:lnSpc>
              <a:spcBef>
                <a:spcPts val="0"/>
              </a:spcBef>
              <a:spcAft>
                <a:spcPts val="0"/>
              </a:spcAft>
              <a:buNone/>
            </a:pPr>
            <a:r>
              <a:rPr lang="en">
                <a:solidFill>
                  <a:srgbClr val="FFFFFF"/>
                </a:solidFill>
              </a:rPr>
              <a:t>licenses would become available same </a:t>
            </a:r>
          </a:p>
          <a:p>
            <a:pPr lvl="0" algn="ctr" rtl="0">
              <a:lnSpc>
                <a:spcPct val="100000"/>
              </a:lnSpc>
              <a:spcBef>
                <a:spcPts val="0"/>
              </a:spcBef>
              <a:spcAft>
                <a:spcPts val="0"/>
              </a:spcAft>
              <a:buNone/>
            </a:pPr>
            <a:r>
              <a:rPr lang="en">
                <a:solidFill>
                  <a:srgbClr val="FFFFFF"/>
                </a:solidFill>
              </a:rPr>
              <a:t>sex couples that had been together for years.</a:t>
            </a:r>
          </a:p>
        </p:txBody>
      </p:sp>
      <p:pic>
        <p:nvPicPr>
          <p:cNvPr id="118" name="Shape 118"/>
          <p:cNvPicPr preferRelativeResize="0"/>
          <p:nvPr/>
        </p:nvPicPr>
        <p:blipFill>
          <a:blip r:embed="rId3">
            <a:alphaModFix/>
          </a:blip>
          <a:stretch>
            <a:fillRect/>
          </a:stretch>
        </p:blipFill>
        <p:spPr>
          <a:xfrm rot="-787164">
            <a:off x="205571" y="2467151"/>
            <a:ext cx="1943479" cy="1513847"/>
          </a:xfrm>
          <a:prstGeom prst="rect">
            <a:avLst/>
          </a:prstGeom>
          <a:noFill/>
          <a:ln>
            <a:noFill/>
          </a:ln>
        </p:spPr>
      </p:pic>
      <p:pic>
        <p:nvPicPr>
          <p:cNvPr id="119" name="Shape 119"/>
          <p:cNvPicPr preferRelativeResize="0"/>
          <p:nvPr/>
        </p:nvPicPr>
        <p:blipFill>
          <a:blip r:embed="rId4">
            <a:alphaModFix/>
          </a:blip>
          <a:stretch>
            <a:fillRect/>
          </a:stretch>
        </p:blipFill>
        <p:spPr>
          <a:xfrm rot="729435">
            <a:off x="6744366" y="2654273"/>
            <a:ext cx="2029692" cy="1344303"/>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C1130"/>
        </a:solidFill>
        <a:effectLst/>
      </p:bgPr>
    </p:bg>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DONT ASK DONT TELL </a:t>
            </a:r>
          </a:p>
        </p:txBody>
      </p:sp>
      <p:sp>
        <p:nvSpPr>
          <p:cNvPr id="125" name="Shape 12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lgn="ctr" rtl="0">
              <a:spcBef>
                <a:spcPts val="0"/>
              </a:spcBef>
              <a:buNone/>
            </a:pPr>
            <a:r>
              <a:rPr lang="en">
                <a:solidFill>
                  <a:srgbClr val="FFFFFF"/>
                </a:solidFill>
              </a:rPr>
              <a:t>President Obama enacted the Don’t Ask Don’t Tell Repeal Act of 2010</a:t>
            </a:r>
          </a:p>
          <a:p>
            <a:pPr lvl="0" algn="ctr" rtl="0">
              <a:spcBef>
                <a:spcPts val="0"/>
              </a:spcBef>
              <a:buNone/>
            </a:pPr>
            <a:r>
              <a:rPr lang="en">
                <a:solidFill>
                  <a:srgbClr val="FFFFFF"/>
                </a:solidFill>
              </a:rPr>
              <a:t>in December 2010 to gradually allow openly gay, lesbian, and bisexual people </a:t>
            </a:r>
          </a:p>
          <a:p>
            <a:pPr lvl="0" algn="ctr">
              <a:spcBef>
                <a:spcPts val="0"/>
              </a:spcBef>
              <a:buNone/>
            </a:pPr>
            <a:r>
              <a:rPr lang="en">
                <a:solidFill>
                  <a:srgbClr val="FFFFFF"/>
                </a:solidFill>
              </a:rPr>
              <a:t>to serve in the United States Armed Forces.</a:t>
            </a:r>
          </a:p>
        </p:txBody>
      </p:sp>
      <p:pic>
        <p:nvPicPr>
          <p:cNvPr id="126" name="Shape 126"/>
          <p:cNvPicPr preferRelativeResize="0"/>
          <p:nvPr/>
        </p:nvPicPr>
        <p:blipFill>
          <a:blip r:embed="rId3">
            <a:alphaModFix/>
          </a:blip>
          <a:stretch>
            <a:fillRect/>
          </a:stretch>
        </p:blipFill>
        <p:spPr>
          <a:xfrm>
            <a:off x="823076" y="2876550"/>
            <a:ext cx="2392250" cy="1906099"/>
          </a:xfrm>
          <a:prstGeom prst="rect">
            <a:avLst/>
          </a:prstGeom>
          <a:noFill/>
          <a:ln>
            <a:noFill/>
          </a:ln>
        </p:spPr>
      </p:pic>
      <p:pic>
        <p:nvPicPr>
          <p:cNvPr id="127" name="Shape 127"/>
          <p:cNvPicPr preferRelativeResize="0"/>
          <p:nvPr/>
        </p:nvPicPr>
        <p:blipFill>
          <a:blip r:embed="rId4">
            <a:alphaModFix/>
          </a:blip>
          <a:stretch>
            <a:fillRect/>
          </a:stretch>
        </p:blipFill>
        <p:spPr>
          <a:xfrm>
            <a:off x="4202625" y="2771000"/>
            <a:ext cx="4234400" cy="21172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714</Words>
  <Application>Microsoft Office PowerPoint</Application>
  <PresentationFormat>On-screen Show (16:9)</PresentationFormat>
  <Paragraphs>55</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Oswald</vt:lpstr>
      <vt:lpstr>Arial</vt:lpstr>
      <vt:lpstr>Average</vt:lpstr>
      <vt:lpstr>slate</vt:lpstr>
      <vt:lpstr>Ideas, Beliefs, and Culture of the Modern Era</vt:lpstr>
      <vt:lpstr>Setting the Scene</vt:lpstr>
      <vt:lpstr>PAT BUCHANAN DECLARES “CULTURE WAR”</vt:lpstr>
      <vt:lpstr>WTO PROTESTS </vt:lpstr>
      <vt:lpstr>END OF AFFIRMATIVE ACTION </vt:lpstr>
      <vt:lpstr>IMPACT OF AIDS</vt:lpstr>
      <vt:lpstr>DEFENSE OF MARRIAGE ACT </vt:lpstr>
      <vt:lpstr>MASSACHUSETTS BECOMES THE FIRST STATE TO LEGALIZE SAME SEX MARRIAGE</vt:lpstr>
      <vt:lpstr>DONT ASK DONT TELL </vt:lpstr>
      <vt:lpstr>LAWRENCE VS TEXAS</vt:lpstr>
      <vt:lpstr>“War on Terror”</vt:lpstr>
      <vt:lpstr>RENEWED EMPHASIS ON MATERIAL SUCCESS </vt:lpstr>
      <vt:lpstr>WEBSTER V REPRODUCTIVE HEALTH SERVICES</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Ideas, Beliefs, and Culture of the Modern Era</dc:title>
  <dc:creator>Matthew Franks</dc:creator>
  <cp:lastModifiedBy>Matthew Franks</cp:lastModifiedBy>
  <cp:revision>1</cp:revision>
  <dcterms:modified xsi:type="dcterms:W3CDTF">2016-03-30T15:33:25Z</dcterms:modified>
</cp:coreProperties>
</file>